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2" r:id="rId3"/>
    <p:sldId id="264" r:id="rId4"/>
  </p:sldIdLst>
  <p:sldSz cx="12192000" cy="6858000"/>
  <p:notesSz cx="7113588" cy="102489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ef99ef782d85f5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82555" cy="513672"/>
          </a:xfrm>
          <a:prstGeom prst="rect">
            <a:avLst/>
          </a:prstGeom>
        </p:spPr>
        <p:txBody>
          <a:bodyPr vert="horz" lIns="94448" tIns="47223" rIns="94448" bIns="4722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9388" y="1"/>
            <a:ext cx="3082555" cy="513672"/>
          </a:xfrm>
          <a:prstGeom prst="rect">
            <a:avLst/>
          </a:prstGeom>
        </p:spPr>
        <p:txBody>
          <a:bodyPr vert="horz" lIns="94448" tIns="47223" rIns="94448" bIns="47223" rtlCol="0"/>
          <a:lstStyle>
            <a:lvl1pPr algn="r">
              <a:defRPr sz="1200"/>
            </a:lvl1pPr>
          </a:lstStyle>
          <a:p>
            <a:fld id="{87CF1A9C-EAC3-4A4F-A43B-2790E3EBF485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81113"/>
            <a:ext cx="6148388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48" tIns="47223" rIns="94448" bIns="4722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360" y="4932235"/>
            <a:ext cx="5690870" cy="4035758"/>
          </a:xfrm>
          <a:prstGeom prst="rect">
            <a:avLst/>
          </a:prstGeom>
        </p:spPr>
        <p:txBody>
          <a:bodyPr vert="horz" lIns="94448" tIns="47223" rIns="94448" bIns="4722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35230"/>
            <a:ext cx="3082555" cy="513672"/>
          </a:xfrm>
          <a:prstGeom prst="rect">
            <a:avLst/>
          </a:prstGeom>
        </p:spPr>
        <p:txBody>
          <a:bodyPr vert="horz" lIns="94448" tIns="47223" rIns="94448" bIns="4722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9388" y="9735230"/>
            <a:ext cx="3082555" cy="513672"/>
          </a:xfrm>
          <a:prstGeom prst="rect">
            <a:avLst/>
          </a:prstGeom>
        </p:spPr>
        <p:txBody>
          <a:bodyPr vert="horz" lIns="94448" tIns="47223" rIns="94448" bIns="47223" rtlCol="0" anchor="b"/>
          <a:lstStyle>
            <a:lvl1pPr algn="r">
              <a:defRPr sz="1200"/>
            </a:lvl1pPr>
          </a:lstStyle>
          <a:p>
            <a:fld id="{B91E4983-7018-4532-87C9-051F3A44B1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52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8415E-8892-43C2-A80E-8FA666616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20E958-E4E1-4D69-8CB0-F4B9E27D4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3FE137-4BED-4C23-96BD-DD411A68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D1D2FF-4788-4AD1-A094-55F93CEB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212C8D-4FE0-40AC-9C3F-89FA1A8C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10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2010C-97B5-46C0-B9D8-00F1DDF8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2160D8-671C-4E51-8A5B-96646D022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3A94E8-BD9B-4A40-9F5A-FD403173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E84D96-DC3B-4D52-BC46-D39248B7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212968-0E1C-4162-B0DA-F2F10D77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9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EC089B-CD0C-493A-AE14-3E0B63718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F2E265-73ED-484E-9DC9-7A2E46C9E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589620-869A-4A74-A6A9-EE3369F6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1359CA-B190-4FEB-9734-4818DA1B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A4E8DA-FAAB-49B5-85EA-9F0DBD51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90EBD-76AD-4C1D-AF51-EA2763F5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8F7FE-0512-4E43-8778-F7EE8C87F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2E22F5-FC6F-4FAE-B044-DAAB5488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C18A57-85FD-4C2C-AFAA-EC491367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3B63D-8575-4E52-AC70-D6ADC86C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26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5388F-CE5A-4E25-87DD-AE234E63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820902-3532-4A96-88CA-77CAA0A13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D977B-257D-4E55-938B-B0D1316D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A0463D-5141-4BA0-8C4D-41E0BA72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1847BA-F705-461F-A206-C7D5A6AB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92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94F1F-8D3E-47A9-A00C-F00C1ADA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F87B7F-B4F4-4B4C-B7EB-776C4F8F0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CE8D25-574B-4C66-B3C3-25CD71F91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4EEF35-D9C9-4B02-A2A7-79184E2A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F109D0-2FD7-46C2-9826-DC314C80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04E846-DBDC-45BF-B182-28DED21F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58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B9EF1-8749-4E03-B1F3-976180F0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4FBE11-1754-4EF9-B276-0B6A58872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5B0029-953D-40B6-9F92-036159D45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5584B8-D832-4F10-B40C-32069E726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916349-A557-4723-8276-4D82C2244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F57F74F-0A9B-43AC-8F6D-62A4CADC6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8B26756-26D8-4764-B0F4-86D89F96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0CE209-6CDE-4C2A-BAF9-A744FEF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04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4CA78-3DD0-40C8-9EEA-2D47C632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598198-A446-4FCA-B5E8-A5706B20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E1BC0A-E9F7-41B4-964B-0D460C9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1BADAD-9141-47E9-A105-183AC50B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10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EA3772D-B63D-4C23-941F-2AB188E4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5A623D-8E1D-4D0E-AAA3-87CA3DCF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3209FE-E81E-4EE4-B8E7-13F1096A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18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6945A-BDAA-4F4E-9D59-059C44EC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331BE2-BFE0-4BA1-A5FD-13F64A0C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6EB720-3975-4426-91C9-696CA42C3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F8D4BE-CAF1-433D-A0A3-1719EDFB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19CF5A-5D68-4648-819C-895337CA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E0DFFE-A801-41E8-9C22-2ABA8608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05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B5D3A-07A5-4DE9-ACEE-0A1A927F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C1771A-AEB2-44A3-9CE9-E87E2ED57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6E1BAC-6551-4F37-B41A-8942C9A94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8B1E40-655B-4B3D-98F9-F66728EE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095FCD-5560-4612-82D3-31D4AFB0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35DB6F-1FD8-461B-B05C-9BCE9A8F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74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9E99EEF-655E-43F9-B656-EB86912B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ADD3BA-2562-457A-B72C-602171BDF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2D2F3E-BB6B-4407-8F10-235D2358C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FBFBF-A7B4-4256-8930-F412FB5CFE7C}" type="datetimeFigureOut">
              <a:rPr lang="de-DE" smtClean="0"/>
              <a:t>16.08.2025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C6E927-6DB1-4113-A9C5-8D32D0A39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DF374D-61EF-43BF-B6E7-FB71E5E65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816D-90E0-4FFF-B3F9-81A230639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hyperlink" Target="http://www.bundeswehrverband-unna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Lothar.Goerke@bundeswehrverband-unna.de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tefan.decker@bundeswehrverband-unna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9CF38B9-39EF-40F9-9937-F16003A2BC0C}"/>
              </a:ext>
            </a:extLst>
          </p:cNvPr>
          <p:cNvGrpSpPr/>
          <p:nvPr/>
        </p:nvGrpSpPr>
        <p:grpSpPr>
          <a:xfrm>
            <a:off x="2980658" y="21795"/>
            <a:ext cx="6219724" cy="1667527"/>
            <a:chOff x="2619630" y="163388"/>
            <a:chExt cx="5783502" cy="1922172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40F2DD7B-BDD6-44F5-BCF5-F37E6F1F7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630" y="163388"/>
              <a:ext cx="5783502" cy="192217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                 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b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		Landesverband West</a:t>
              </a:r>
              <a:br>
                <a:rPr kumimoji="0" lang="de-DE" altLang="de-DE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Kameradschaft der Ehemaligen, Reservisten und </a:t>
              </a: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Hinterbliebenen</a:t>
              </a:r>
              <a:r>
                <a: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de-DE" alt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Unna  </a:t>
              </a:r>
              <a:r>
                <a:rPr kumimoji="0" lang="de-DE" altLang="de-DE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de-DE" altLang="de-DE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ms Rmn" charset="0"/>
                </a:rPr>
                <a:t> </a:t>
              </a:r>
              <a:r>
                <a:rPr kumimoji="0" lang="de-DE" altLang="de-DE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ms Rmn" charset="0"/>
                  <a:hlinkClick r:id="rId2"/>
                </a:rPr>
                <a:t>www.bundeswehrverband-unna.de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C8AC493C-8B08-48D9-8D8D-DACFD5966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151" y="200952"/>
              <a:ext cx="5723495" cy="6667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78E71BCE-E4EE-404A-BBD9-289ACCAA4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11957"/>
              </p:ext>
            </p:extLst>
          </p:nvPr>
        </p:nvGraphicFramePr>
        <p:xfrm>
          <a:off x="286439" y="2473734"/>
          <a:ext cx="11578727" cy="1314450"/>
        </p:xfrm>
        <a:graphic>
          <a:graphicData uri="http://schemas.openxmlformats.org/drawingml/2006/table">
            <a:tbl>
              <a:tblPr/>
              <a:tblGrid>
                <a:gridCol w="737499">
                  <a:extLst>
                    <a:ext uri="{9D8B030D-6E8A-4147-A177-3AD203B41FA5}">
                      <a16:colId xmlns:a16="http://schemas.microsoft.com/office/drawing/2014/main" val="874349569"/>
                    </a:ext>
                  </a:extLst>
                </a:gridCol>
                <a:gridCol w="3206539">
                  <a:extLst>
                    <a:ext uri="{9D8B030D-6E8A-4147-A177-3AD203B41FA5}">
                      <a16:colId xmlns:a16="http://schemas.microsoft.com/office/drawing/2014/main" val="3964959459"/>
                    </a:ext>
                  </a:extLst>
                </a:gridCol>
                <a:gridCol w="1789323">
                  <a:extLst>
                    <a:ext uri="{9D8B030D-6E8A-4147-A177-3AD203B41FA5}">
                      <a16:colId xmlns:a16="http://schemas.microsoft.com/office/drawing/2014/main" val="397992621"/>
                    </a:ext>
                  </a:extLst>
                </a:gridCol>
                <a:gridCol w="2119313">
                  <a:extLst>
                    <a:ext uri="{9D8B030D-6E8A-4147-A177-3AD203B41FA5}">
                      <a16:colId xmlns:a16="http://schemas.microsoft.com/office/drawing/2014/main" val="3634935387"/>
                    </a:ext>
                  </a:extLst>
                </a:gridCol>
                <a:gridCol w="3726053">
                  <a:extLst>
                    <a:ext uri="{9D8B030D-6E8A-4147-A177-3AD203B41FA5}">
                      <a16:colId xmlns:a16="http://schemas.microsoft.com/office/drawing/2014/main" val="1382354378"/>
                    </a:ext>
                  </a:extLst>
                </a:gridCol>
              </a:tblGrid>
              <a:tr h="1314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Traditionelles Grünkohlessen für Mitglieder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Angehörige sowie Gäste aus den Vorständen der Kameradschaften.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Dienstag, den 28.01.2025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 18:30 Uhr</a:t>
                      </a:r>
                    </a:p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Einlass ab 18:00 Uhr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Für diejenigen, die keinen Grünkohl mögen ist auch gesorgt.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Kasino Glückauf-  </a:t>
                      </a:r>
                      <a:b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Kaserne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Anmeldung mit Überweisung von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3 €uro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 Mitglied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 für 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Angehörige </a:t>
                      </a:r>
                      <a:r>
                        <a:rPr lang="de-DE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11 €uro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(Stichwort Grünkohl) auf das unten stehende Konto bis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Montag den 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18.12.2024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Als Ansprechpartner </a:t>
                      </a:r>
                      <a:r>
                        <a:rPr lang="de-DE" sz="12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steht der Vorsitzende ERH Unna StFw a.D. Lothar Goerke unter 01577 1914530  zur Verfügung.  Email: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lothar.goerke@bundeswehrverband-unna.de</a:t>
                      </a:r>
                      <a:endParaRPr lang="de-DE" sz="120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487231"/>
                  </a:ext>
                </a:extLst>
              </a:tr>
            </a:tbl>
          </a:graphicData>
        </a:graphic>
      </p:graphicFrame>
      <p:pic>
        <p:nvPicPr>
          <p:cNvPr id="1038" name="Picture 14">
            <a:extLst>
              <a:ext uri="{FF2B5EF4-FFF2-40B4-BE49-F238E27FC236}">
                <a16:creationId xmlns:a16="http://schemas.microsoft.com/office/drawing/2014/main" id="{DEC2569D-6CE0-446D-9101-7D71244F4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35" y="2921857"/>
            <a:ext cx="1314450" cy="65722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1A2BC458-9A73-4876-AB1D-1945623AF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026336"/>
              </p:ext>
            </p:extLst>
          </p:nvPr>
        </p:nvGraphicFramePr>
        <p:xfrm>
          <a:off x="286439" y="2124962"/>
          <a:ext cx="11578728" cy="349885"/>
        </p:xfrm>
        <a:graphic>
          <a:graphicData uri="http://schemas.openxmlformats.org/drawingml/2006/table">
            <a:tbl>
              <a:tblPr/>
              <a:tblGrid>
                <a:gridCol w="741540">
                  <a:extLst>
                    <a:ext uri="{9D8B030D-6E8A-4147-A177-3AD203B41FA5}">
                      <a16:colId xmlns:a16="http://schemas.microsoft.com/office/drawing/2014/main" val="1780944153"/>
                    </a:ext>
                  </a:extLst>
                </a:gridCol>
                <a:gridCol w="3206009">
                  <a:extLst>
                    <a:ext uri="{9D8B030D-6E8A-4147-A177-3AD203B41FA5}">
                      <a16:colId xmlns:a16="http://schemas.microsoft.com/office/drawing/2014/main" val="2510870561"/>
                    </a:ext>
                  </a:extLst>
                </a:gridCol>
                <a:gridCol w="1786447">
                  <a:extLst>
                    <a:ext uri="{9D8B030D-6E8A-4147-A177-3AD203B41FA5}">
                      <a16:colId xmlns:a16="http://schemas.microsoft.com/office/drawing/2014/main" val="3746735683"/>
                    </a:ext>
                  </a:extLst>
                </a:gridCol>
                <a:gridCol w="2121030">
                  <a:extLst>
                    <a:ext uri="{9D8B030D-6E8A-4147-A177-3AD203B41FA5}">
                      <a16:colId xmlns:a16="http://schemas.microsoft.com/office/drawing/2014/main" val="980953149"/>
                    </a:ext>
                  </a:extLst>
                </a:gridCol>
                <a:gridCol w="3723702">
                  <a:extLst>
                    <a:ext uri="{9D8B030D-6E8A-4147-A177-3AD203B41FA5}">
                      <a16:colId xmlns:a16="http://schemas.microsoft.com/office/drawing/2014/main" val="2584353454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lfdNr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Veranstaltung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Zeit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Bemerkungen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88590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FF5B2948-1F22-4C20-B109-50B297F92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482896"/>
              </p:ext>
            </p:extLst>
          </p:nvPr>
        </p:nvGraphicFramePr>
        <p:xfrm>
          <a:off x="286439" y="3792534"/>
          <a:ext cx="11578728" cy="1722120"/>
        </p:xfrm>
        <a:graphic>
          <a:graphicData uri="http://schemas.openxmlformats.org/drawingml/2006/table">
            <a:tbl>
              <a:tblPr/>
              <a:tblGrid>
                <a:gridCol w="737499">
                  <a:extLst>
                    <a:ext uri="{9D8B030D-6E8A-4147-A177-3AD203B41FA5}">
                      <a16:colId xmlns:a16="http://schemas.microsoft.com/office/drawing/2014/main" val="4074390205"/>
                    </a:ext>
                  </a:extLst>
                </a:gridCol>
                <a:gridCol w="3205162">
                  <a:extLst>
                    <a:ext uri="{9D8B030D-6E8A-4147-A177-3AD203B41FA5}">
                      <a16:colId xmlns:a16="http://schemas.microsoft.com/office/drawing/2014/main" val="3346263276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1186721447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397618905"/>
                    </a:ext>
                  </a:extLst>
                </a:gridCol>
                <a:gridCol w="3730817">
                  <a:extLst>
                    <a:ext uri="{9D8B030D-6E8A-4147-A177-3AD203B41FA5}">
                      <a16:colId xmlns:a16="http://schemas.microsoft.com/office/drawing/2014/main" val="387022365"/>
                    </a:ext>
                  </a:extLst>
                </a:gridCol>
              </a:tblGrid>
              <a:tr h="1092449">
                <a:tc>
                  <a:txBody>
                    <a:bodyPr/>
                    <a:lstStyle/>
                    <a:p>
                      <a:pPr algn="l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de-DE" sz="4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Das Neandertal</a:t>
                      </a:r>
                      <a:r>
                        <a:rPr lang="de-DE" sz="1200" dirty="0"/>
                        <a:t> </a:t>
                      </a:r>
                    </a:p>
                    <a:p>
                      <a:r>
                        <a:rPr lang="de-DE" sz="1200" dirty="0"/>
                        <a:t>Mit Führung: Evolution in 60 Minuten </a:t>
                      </a:r>
                    </a:p>
                    <a:p>
                      <a:r>
                        <a:rPr lang="de-DE" sz="1200" dirty="0"/>
                        <a:t>Danach Spaziergang zur Fundstelle und </a:t>
                      </a:r>
                    </a:p>
                    <a:p>
                      <a:r>
                        <a:rPr lang="de-DE" sz="1200" dirty="0"/>
                        <a:t>“Höhlenblick“ vom Erlebnisturm. Zum </a:t>
                      </a:r>
                    </a:p>
                    <a:p>
                      <a:r>
                        <a:rPr lang="de-DE" sz="1200" dirty="0"/>
                        <a:t>Abschluss noch die Möglichkeit zur Einkehr </a:t>
                      </a:r>
                    </a:p>
                    <a:p>
                      <a:r>
                        <a:rPr lang="de-DE" sz="1200" dirty="0"/>
                        <a:t>im Ristorante GAV</a:t>
                      </a:r>
                    </a:p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Mittwoch den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12.03.2025 um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 Uhr</a:t>
                      </a:r>
                    </a:p>
                    <a:p>
                      <a:endParaRPr lang="de-DE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Times New Roman" pitchFamily="18"/>
                        </a:rPr>
                        <a:t>Neanderthal</a:t>
                      </a: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Times New Roman" pitchFamily="18"/>
                        </a:rPr>
                        <a:t> Museum  Talstraße 300   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Times New Roman" pitchFamily="18"/>
                        </a:rPr>
                        <a:t>40822 Mettmann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Kostenpflichtiger Parkplatz P1 gegenüber des Museums an der Talstraße oder kostenfreien P+R Bahnhof </a:t>
                      </a:r>
                      <a:r>
                        <a:rPr lang="de-DE" sz="11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Neanderthal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P222.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Times New Roman" pitchFamily="18"/>
                        </a:rPr>
                        <a:t>Treffpunkt 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Times New Roman" pitchFamily="18"/>
                        </a:rPr>
                        <a:t>vor dem Eingang des Museums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1"/>
                          <a:cs typeface="Times New Roman" panose="02020603050405020304" pitchFamily="18" charset="0"/>
                        </a:rPr>
                        <a:t>Anmeldung mit Überweisung von </a:t>
                      </a:r>
                      <a:r>
                        <a:rPr lang="de-DE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itchFamily="1"/>
                          <a:cs typeface="Times New Roman" panose="02020603050405020304" pitchFamily="18" charset="0"/>
                        </a:rPr>
                        <a:t>5 €uro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1"/>
                          <a:cs typeface="Times New Roman" panose="02020603050405020304" pitchFamily="18" charset="0"/>
                        </a:rPr>
                        <a:t>pro Mitglied und für Angehörige </a:t>
                      </a:r>
                      <a:r>
                        <a:rPr lang="de-DE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itchFamily="1"/>
                          <a:cs typeface="Times New Roman" panose="02020603050405020304" pitchFamily="18" charset="0"/>
                        </a:rPr>
                        <a:t>7 €uro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1"/>
                          <a:cs typeface="Times New Roman" panose="02020603050405020304" pitchFamily="18" charset="0"/>
                        </a:rPr>
                        <a:t>bis 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1"/>
                          <a:cs typeface="Times New Roman" panose="02020603050405020304" pitchFamily="18" charset="0"/>
                        </a:rPr>
                        <a:t>28.02.25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1"/>
                          <a:cs typeface="Times New Roman" panose="02020603050405020304" pitchFamily="18" charset="0"/>
                        </a:rPr>
                        <a:t> Ansprechpartner  StFw a.D. Kurt Niepmann unter 01718380962 oder Mail kurt.niepmann@bundeswehrverband-unna.de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317003"/>
                  </a:ext>
                </a:extLst>
              </a:tr>
            </a:tbl>
          </a:graphicData>
        </a:graphic>
      </p:graphicFrame>
      <p:pic>
        <p:nvPicPr>
          <p:cNvPr id="1043" name="Picture 19">
            <a:extLst>
              <a:ext uri="{FF2B5EF4-FFF2-40B4-BE49-F238E27FC236}">
                <a16:creationId xmlns:a16="http://schemas.microsoft.com/office/drawing/2014/main" id="{9B8B3FCC-F1D4-46DD-94D3-C18478D0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73" y="80962"/>
            <a:ext cx="997160" cy="9971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E68E28E-0DF9-491F-AA74-193494EB7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125" y="1129206"/>
            <a:ext cx="1342857" cy="83809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8286F14-16A4-45C3-A81B-43D7377B9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8196" y="59399"/>
            <a:ext cx="1341236" cy="1883827"/>
          </a:xfrm>
          <a:prstGeom prst="rect">
            <a:avLst/>
          </a:prstGeom>
        </p:spPr>
      </p:pic>
      <p:sp>
        <p:nvSpPr>
          <p:cNvPr id="24" name="Text Box 20">
            <a:extLst>
              <a:ext uri="{FF2B5EF4-FFF2-40B4-BE49-F238E27FC236}">
                <a16:creationId xmlns:a16="http://schemas.microsoft.com/office/drawing/2014/main" id="{58D78640-4699-4601-9C53-7C60D186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661" y="1758580"/>
            <a:ext cx="4143375" cy="31070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Veranstaltungskalender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39876DBC-4686-4883-B700-57F52229B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3805"/>
              </p:ext>
            </p:extLst>
          </p:nvPr>
        </p:nvGraphicFramePr>
        <p:xfrm>
          <a:off x="286439" y="5496878"/>
          <a:ext cx="11578726" cy="1280160"/>
        </p:xfrm>
        <a:graphic>
          <a:graphicData uri="http://schemas.openxmlformats.org/drawingml/2006/table">
            <a:tbl>
              <a:tblPr/>
              <a:tblGrid>
                <a:gridCol w="737498">
                  <a:extLst>
                    <a:ext uri="{9D8B030D-6E8A-4147-A177-3AD203B41FA5}">
                      <a16:colId xmlns:a16="http://schemas.microsoft.com/office/drawing/2014/main" val="2966023237"/>
                    </a:ext>
                  </a:extLst>
                </a:gridCol>
                <a:gridCol w="3205162">
                  <a:extLst>
                    <a:ext uri="{9D8B030D-6E8A-4147-A177-3AD203B41FA5}">
                      <a16:colId xmlns:a16="http://schemas.microsoft.com/office/drawing/2014/main" val="1971703539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784885392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3675873813"/>
                    </a:ext>
                  </a:extLst>
                </a:gridCol>
                <a:gridCol w="3735578">
                  <a:extLst>
                    <a:ext uri="{9D8B030D-6E8A-4147-A177-3AD203B41FA5}">
                      <a16:colId xmlns:a16="http://schemas.microsoft.com/office/drawing/2014/main" val="1081477722"/>
                    </a:ext>
                  </a:extLst>
                </a:gridCol>
              </a:tblGrid>
              <a:tr h="1136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de-DE" sz="4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4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Besichtigung des Solarpark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Balve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Besichtigung des Solarpark unter fachlicher Führung, anschließend gemeinsames Essen im Landmarkt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Mellen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mit gemütlichen Zusammensein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Dienstag den 06.05.2025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13:00 Uhr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Treffen an der Schützenhalle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Balve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Mellen</a:t>
                      </a:r>
                      <a:b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Balverstr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58802  Balve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Anmeldung mit Überweisung von </a:t>
                      </a:r>
                      <a:r>
                        <a:rPr lang="de-DE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5 €uro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 Mitglied und Angehörige  (Stichwort Solarpark) auf das unten stehende Konto bis Montag den 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25.04.2025. 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Auskunft gibt es beim Kassenwart der ERH Unna </a:t>
                      </a:r>
                      <a:r>
                        <a:rPr lang="de-DE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Hptm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a.D. Engelbert Vedder unter 01714843486 oder  E-Mail: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engelbert.vedder@bundeswehrverband-unna.de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972075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C5806BC9-DEAB-445D-8DC3-6040F4E2722A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4405924" y="4590156"/>
            <a:ext cx="1197612" cy="84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06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B76A9AC-E656-4278-B545-1C293C14B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37157"/>
              </p:ext>
            </p:extLst>
          </p:nvPr>
        </p:nvGraphicFramePr>
        <p:xfrm>
          <a:off x="391214" y="787809"/>
          <a:ext cx="11578727" cy="2030403"/>
        </p:xfrm>
        <a:graphic>
          <a:graphicData uri="http://schemas.openxmlformats.org/drawingml/2006/table">
            <a:tbl>
              <a:tblPr/>
              <a:tblGrid>
                <a:gridCol w="742261">
                  <a:extLst>
                    <a:ext uri="{9D8B030D-6E8A-4147-A177-3AD203B41FA5}">
                      <a16:colId xmlns:a16="http://schemas.microsoft.com/office/drawing/2014/main" val="874349569"/>
                    </a:ext>
                  </a:extLst>
                </a:gridCol>
                <a:gridCol w="3201777">
                  <a:extLst>
                    <a:ext uri="{9D8B030D-6E8A-4147-A177-3AD203B41FA5}">
                      <a16:colId xmlns:a16="http://schemas.microsoft.com/office/drawing/2014/main" val="3964959459"/>
                    </a:ext>
                  </a:extLst>
                </a:gridCol>
                <a:gridCol w="1795750">
                  <a:extLst>
                    <a:ext uri="{9D8B030D-6E8A-4147-A177-3AD203B41FA5}">
                      <a16:colId xmlns:a16="http://schemas.microsoft.com/office/drawing/2014/main" val="397992621"/>
                    </a:ext>
                  </a:extLst>
                </a:gridCol>
                <a:gridCol w="2117648">
                  <a:extLst>
                    <a:ext uri="{9D8B030D-6E8A-4147-A177-3AD203B41FA5}">
                      <a16:colId xmlns:a16="http://schemas.microsoft.com/office/drawing/2014/main" val="3634935387"/>
                    </a:ext>
                  </a:extLst>
                </a:gridCol>
                <a:gridCol w="3721291">
                  <a:extLst>
                    <a:ext uri="{9D8B030D-6E8A-4147-A177-3AD203B41FA5}">
                      <a16:colId xmlns:a16="http://schemas.microsoft.com/office/drawing/2014/main" val="1382354378"/>
                    </a:ext>
                  </a:extLst>
                </a:gridCol>
              </a:tblGrid>
              <a:tr h="20304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endParaRPr lang="de-DE" sz="11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Calibri" pitchFamily="1"/>
                        <a:cs typeface="Arial" pitchFamily="34"/>
                      </a:endParaRP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Anmeldung mit Überweisung von 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50 Euro 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pro Mitglied und Angehörige  (Stichwort Einbeck) auf das unten stehende Konto bis Montag den 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09.05.25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. Auskunft gibt es beim Kassenwart der ERH Unna </a:t>
                      </a:r>
                      <a:r>
                        <a:rPr lang="de-DE" sz="11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Hptm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a.D. Engelbert Vedder unter 01714843486 oder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E-Mail: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itchFamily="34"/>
                          <a:ea typeface="Calibri" pitchFamily="1"/>
                          <a:cs typeface="Arial" pitchFamily="34"/>
                        </a:rPr>
                        <a:t>engelbert.vedder@bundeswehrverband-unna.de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100" u="sng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48723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F97B9E8-CA0B-44E9-8950-A56302BF9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01347"/>
              </p:ext>
            </p:extLst>
          </p:nvPr>
        </p:nvGraphicFramePr>
        <p:xfrm>
          <a:off x="391214" y="429512"/>
          <a:ext cx="11578728" cy="349885"/>
        </p:xfrm>
        <a:graphic>
          <a:graphicData uri="http://schemas.openxmlformats.org/drawingml/2006/table">
            <a:tbl>
              <a:tblPr/>
              <a:tblGrid>
                <a:gridCol w="741540">
                  <a:extLst>
                    <a:ext uri="{9D8B030D-6E8A-4147-A177-3AD203B41FA5}">
                      <a16:colId xmlns:a16="http://schemas.microsoft.com/office/drawing/2014/main" val="1780944153"/>
                    </a:ext>
                  </a:extLst>
                </a:gridCol>
                <a:gridCol w="3206009">
                  <a:extLst>
                    <a:ext uri="{9D8B030D-6E8A-4147-A177-3AD203B41FA5}">
                      <a16:colId xmlns:a16="http://schemas.microsoft.com/office/drawing/2014/main" val="2510870561"/>
                    </a:ext>
                  </a:extLst>
                </a:gridCol>
                <a:gridCol w="1786447">
                  <a:extLst>
                    <a:ext uri="{9D8B030D-6E8A-4147-A177-3AD203B41FA5}">
                      <a16:colId xmlns:a16="http://schemas.microsoft.com/office/drawing/2014/main" val="3746735683"/>
                    </a:ext>
                  </a:extLst>
                </a:gridCol>
                <a:gridCol w="2121030">
                  <a:extLst>
                    <a:ext uri="{9D8B030D-6E8A-4147-A177-3AD203B41FA5}">
                      <a16:colId xmlns:a16="http://schemas.microsoft.com/office/drawing/2014/main" val="980953149"/>
                    </a:ext>
                  </a:extLst>
                </a:gridCol>
                <a:gridCol w="3723702">
                  <a:extLst>
                    <a:ext uri="{9D8B030D-6E8A-4147-A177-3AD203B41FA5}">
                      <a16:colId xmlns:a16="http://schemas.microsoft.com/office/drawing/2014/main" val="2584353454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lfdNr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Veranstaltung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Zeit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Bemerkungen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88590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2D64480-EA0E-4FA3-8BCF-9AC565EB1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28223"/>
              </p:ext>
            </p:extLst>
          </p:nvPr>
        </p:nvGraphicFramePr>
        <p:xfrm>
          <a:off x="390525" y="2820987"/>
          <a:ext cx="11577638" cy="1097280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4074390205"/>
                    </a:ext>
                  </a:extLst>
                </a:gridCol>
                <a:gridCol w="3186113">
                  <a:extLst>
                    <a:ext uri="{9D8B030D-6E8A-4147-A177-3AD203B41FA5}">
                      <a16:colId xmlns:a16="http://schemas.microsoft.com/office/drawing/2014/main" val="3346263276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1186721447"/>
                    </a:ext>
                  </a:extLst>
                </a:gridCol>
                <a:gridCol w="2119312">
                  <a:extLst>
                    <a:ext uri="{9D8B030D-6E8A-4147-A177-3AD203B41FA5}">
                      <a16:colId xmlns:a16="http://schemas.microsoft.com/office/drawing/2014/main" val="2397618905"/>
                    </a:ext>
                  </a:extLst>
                </a:gridCol>
                <a:gridCol w="3719513">
                  <a:extLst>
                    <a:ext uri="{9D8B030D-6E8A-4147-A177-3AD203B41FA5}">
                      <a16:colId xmlns:a16="http://schemas.microsoft.com/office/drawing/2014/main" val="387022365"/>
                    </a:ext>
                  </a:extLst>
                </a:gridCol>
              </a:tblGrid>
              <a:tr h="1092449">
                <a:tc>
                  <a:txBody>
                    <a:bodyPr/>
                    <a:lstStyle/>
                    <a:p>
                      <a:pPr algn="l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de-DE" sz="4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Mitgliederversammlung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und Vortrag über die aktuelle Verbandsarbeit durch ein Landesvorstandsmitglied.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Anschließend gemütliches Beisammensein mit Grillen 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Donnerstag den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26.06.2025 16:00 Uhr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endParaRPr lang="de-DE" sz="1100" b="1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Calibri" pitchFamily="1"/>
                        <a:cs typeface="Arial" pitchFamily="34"/>
                      </a:endParaRP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Casino Glückauf in der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Glückauf-Kaserne </a:t>
                      </a:r>
                      <a:r>
                        <a:rPr lang="de-DE" sz="1100" b="1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Kamenerstr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. 91-93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59452 Unna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Anmeldung mit Überweisung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von 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5 €uro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pro Mitglied und 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10 Euro 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für Angehörige  (Grillen) auf das unten stehende Konto bis Montag den 02.06.2025. Auskunft gibt es beim </a:t>
                      </a:r>
                      <a:r>
                        <a:rPr lang="de-DE" sz="11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stv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. Vorsitzenden der ERH Unna StFw a.D. Kurt Niepmann unter 01718380962 oder E-Mail: 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itchFamily="34"/>
                          <a:ea typeface="Calibri" pitchFamily="1"/>
                          <a:cs typeface="Arial" pitchFamily="34"/>
                        </a:rPr>
                        <a:t>Kurt.niepmann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itchFamily="34"/>
                          <a:ea typeface="Calibri" pitchFamily="1"/>
                          <a:cs typeface="Arial" pitchFamily="34"/>
                        </a:rPr>
                        <a:t> @bundeswehrverband-unna.de</a:t>
                      </a:r>
                      <a:endParaRPr lang="de-DE" sz="1100" b="0" i="0" u="sng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Arial" pitchFamily="34"/>
                        <a:ea typeface="Calibri" pitchFamily="1"/>
                        <a:cs typeface="Arial" pitchFamily="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317003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8EF66FC1-D03F-4E95-80FB-2C19E0FA6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96997"/>
              </p:ext>
            </p:extLst>
          </p:nvPr>
        </p:nvGraphicFramePr>
        <p:xfrm>
          <a:off x="390525" y="3917787"/>
          <a:ext cx="11572875" cy="2887962"/>
        </p:xfrm>
        <a:graphic>
          <a:graphicData uri="http://schemas.openxmlformats.org/drawingml/2006/table">
            <a:tbl>
              <a:tblPr/>
              <a:tblGrid>
                <a:gridCol w="742173">
                  <a:extLst>
                    <a:ext uri="{9D8B030D-6E8A-4147-A177-3AD203B41FA5}">
                      <a16:colId xmlns:a16="http://schemas.microsoft.com/office/drawing/2014/main" val="874349569"/>
                    </a:ext>
                  </a:extLst>
                </a:gridCol>
                <a:gridCol w="3183504">
                  <a:extLst>
                    <a:ext uri="{9D8B030D-6E8A-4147-A177-3AD203B41FA5}">
                      <a16:colId xmlns:a16="http://schemas.microsoft.com/office/drawing/2014/main" val="3964959459"/>
                    </a:ext>
                  </a:extLst>
                </a:gridCol>
                <a:gridCol w="1808373">
                  <a:extLst>
                    <a:ext uri="{9D8B030D-6E8A-4147-A177-3AD203B41FA5}">
                      <a16:colId xmlns:a16="http://schemas.microsoft.com/office/drawing/2014/main" val="39799262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634935387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1382354378"/>
                    </a:ext>
                  </a:extLst>
                </a:gridCol>
              </a:tblGrid>
              <a:tr h="1314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Informationsfahrt  mit dem Bus zum </a:t>
                      </a:r>
                      <a:r>
                        <a:rPr lang="de-DE" sz="11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Waldeckerland</a:t>
                      </a:r>
                      <a:br>
                        <a:rPr lang="de-DE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Zielort: Schloss Waldeck und Edersee.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Ca. 11:45 bis 13:00 Uhr Führung durch die Burganlage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14:00 Uhr bis 16:00 Uhr Eine 2 –stündige Schifffahrt an Bord der Edersee Star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Ca. 18:00 Uhr Rückfahrt nach Unna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Ca. 20:00 Uhr Ankunft in Unna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Mittwoch,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 September 2025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Abfahrt von den Haltestellen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09:00 Uhr 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Parkplatz </a:t>
                      </a:r>
                      <a:r>
                        <a:rPr lang="de-DE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Zurbrüggen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Warenauslieferungslager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09:10 Uhr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Bushaltestelle Bahnhofsvorplatz Hauptbahnhof Unna</a:t>
                      </a:r>
                      <a:b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Anmeldung mit Überweisung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von 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20 €uro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pro Mitglied und 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30 Euro 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für Angehörige  auf das angegebene  Konto bis Montag den 02.06.2025. Auskunft gibt es beim Beisitzer  der ERH Unna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KptLt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a.D. Klaus Busse unter 01511 2425242 oder E-Mail: </a:t>
                      </a:r>
                      <a:r>
                        <a:rPr lang="de-DE" sz="1100" b="0" i="0" u="sng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itchFamily="34"/>
                          <a:ea typeface="Calibri" pitchFamily="1"/>
                          <a:cs typeface="Arial" pitchFamily="34"/>
                        </a:rPr>
                        <a:t>klaus.busse@bundeswehrverband-unna.de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100" u="sng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487231"/>
                  </a:ext>
                </a:extLst>
              </a:tr>
              <a:tr h="1211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endParaRPr lang="de-DE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4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Motorradtour II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Eine 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T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agesveranstaltung für die Biker und Sozius aus unserer ERH. Motorradwandern ist angesagt mit einigen Pausen.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    Nichts für Raser !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Sonntag den  </a:t>
                      </a:r>
                      <a:b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</a:b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     14.09.2025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Treffpunkt: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14.09.2024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09:30 Uhr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Geronimo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Linkstraße 17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59519 Möhnesee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Anmeldung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und </a:t>
                      </a: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Auskunft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gibt es beim Kassenwart und Motorrad -Tourguide der ERH Unna </a:t>
                      </a:r>
                      <a:r>
                        <a:rPr lang="de-DE" sz="110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Hptm</a:t>
                      </a: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a.D. Engelbert Vedder unter 01714843486 oder E-Mail: </a:t>
                      </a:r>
                      <a:r>
                        <a:rPr lang="de-DE" sz="1100" b="0" i="0" u="sng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rial" pitchFamily="34"/>
                          <a:ea typeface="Calibri" pitchFamily="1"/>
                          <a:cs typeface="Arial" pitchFamily="34"/>
                        </a:rPr>
                        <a:t>Engelbert.vedder@bundeswehrverband-unna.de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100" u="sng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554056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75498EA0-E91B-4F8D-9165-E18FA98EA5B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767833" y="3302083"/>
            <a:ext cx="956692" cy="5425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05107B2-0D0B-4399-A757-8113F3F63737}"/>
              </a:ext>
            </a:extLst>
          </p:cNvPr>
          <p:cNvSpPr txBox="1"/>
          <p:nvPr/>
        </p:nvSpPr>
        <p:spPr>
          <a:xfrm>
            <a:off x="1295728" y="819956"/>
            <a:ext cx="6095656" cy="1985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Besuch des PS Speicher in Einbeck</a:t>
            </a:r>
          </a:p>
          <a:p>
            <a:pPr>
              <a:spcAft>
                <a:spcPts val="0"/>
              </a:spcAft>
            </a:pPr>
            <a: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Nicht nur für Motorradfahrer</a:t>
            </a:r>
          </a:p>
          <a:p>
            <a:pPr>
              <a:spcAft>
                <a:spcPts val="0"/>
              </a:spcAft>
            </a:pPr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13.06.25 10:00 Uhr</a:t>
            </a:r>
            <a:b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Gironimo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Möhnesee, Linkstraße 17 59519 Möhnesee mit gem. Frühstück, </a:t>
            </a:r>
          </a:p>
          <a:p>
            <a:pPr>
              <a:spcAft>
                <a:spcPts val="0"/>
              </a:spcAft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anschl. Motorradtour nach </a:t>
            </a:r>
            <a:r>
              <a:rPr lang="de-DE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Einbeck.Optional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Eigenanreise mit PKW, </a:t>
            </a:r>
            <a:b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18:00 Uhr 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Gemeinsames Abendessen</a:t>
            </a:r>
            <a:b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14.06.25 um 10:00 Uhr 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Besichtigung mit Führung PS Speicher, </a:t>
            </a:r>
          </a:p>
          <a:p>
            <a:pPr>
              <a:spcAft>
                <a:spcPts val="0"/>
              </a:spcAft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Fakultät Nutzfahrzeuge</a:t>
            </a:r>
            <a:b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15:00 Uhr 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Stadtführung</a:t>
            </a:r>
          </a:p>
          <a:p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18:30 Uhr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gemeinsames Abendessen im Hotel Hasenjäger (kalt /warmes Buffet)</a:t>
            </a:r>
          </a:p>
          <a:p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15.06.25: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nach dem Frühstück: Motorradtour zurück, individuelle Abreise mit PKW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5">
            <a:extLst>
              <a:ext uri="{FF2B5EF4-FFF2-40B4-BE49-F238E27FC236}">
                <a16:creationId xmlns:a16="http://schemas.microsoft.com/office/drawing/2014/main" id="{39611538-5662-496E-9DAB-E547AB41C4EE}"/>
              </a:ext>
            </a:extLst>
          </p:cNvPr>
          <p:cNvSpPr/>
          <p:nvPr/>
        </p:nvSpPr>
        <p:spPr>
          <a:xfrm>
            <a:off x="4440600" y="817695"/>
            <a:ext cx="1639080" cy="272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13.06 bis 15.06.2025</a:t>
            </a:r>
          </a:p>
        </p:txBody>
      </p:sp>
      <p:sp>
        <p:nvSpPr>
          <p:cNvPr id="14" name="Textfeld 18">
            <a:extLst>
              <a:ext uri="{FF2B5EF4-FFF2-40B4-BE49-F238E27FC236}">
                <a16:creationId xmlns:a16="http://schemas.microsoft.com/office/drawing/2014/main" id="{EBE0DFB6-786A-40BE-A2F3-291F10EC6A4F}"/>
              </a:ext>
            </a:extLst>
          </p:cNvPr>
          <p:cNvSpPr/>
          <p:nvPr/>
        </p:nvSpPr>
        <p:spPr>
          <a:xfrm>
            <a:off x="6236280" y="787125"/>
            <a:ext cx="1823760" cy="455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Hotel Hasenjäger,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Hubeweg</a:t>
            </a:r>
            <a:r>
              <a:rPr lang="de-DE" sz="1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 119, Einbeck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8E0167C-274A-4FA8-B7ED-728D9F5873E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28320" y="1263247"/>
            <a:ext cx="1039680" cy="81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93A38992-98BB-40F7-A90F-C2AE301AEA9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48685" y="6060665"/>
            <a:ext cx="1275840" cy="7045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93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B76A9AC-E656-4278-B545-1C293C14B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31643"/>
              </p:ext>
            </p:extLst>
          </p:nvPr>
        </p:nvGraphicFramePr>
        <p:xfrm>
          <a:off x="395287" y="779393"/>
          <a:ext cx="11572875" cy="2030403"/>
        </p:xfrm>
        <a:graphic>
          <a:graphicData uri="http://schemas.openxmlformats.org/drawingml/2006/table">
            <a:tbl>
              <a:tblPr/>
              <a:tblGrid>
                <a:gridCol w="728663">
                  <a:extLst>
                    <a:ext uri="{9D8B030D-6E8A-4147-A177-3AD203B41FA5}">
                      <a16:colId xmlns:a16="http://schemas.microsoft.com/office/drawing/2014/main" val="874349569"/>
                    </a:ext>
                  </a:extLst>
                </a:gridCol>
                <a:gridCol w="3201777">
                  <a:extLst>
                    <a:ext uri="{9D8B030D-6E8A-4147-A177-3AD203B41FA5}">
                      <a16:colId xmlns:a16="http://schemas.microsoft.com/office/drawing/2014/main" val="3964959459"/>
                    </a:ext>
                  </a:extLst>
                </a:gridCol>
                <a:gridCol w="1789323">
                  <a:extLst>
                    <a:ext uri="{9D8B030D-6E8A-4147-A177-3AD203B41FA5}">
                      <a16:colId xmlns:a16="http://schemas.microsoft.com/office/drawing/2014/main" val="39799262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634935387"/>
                    </a:ext>
                  </a:extLst>
                </a:gridCol>
                <a:gridCol w="3729037">
                  <a:extLst>
                    <a:ext uri="{9D8B030D-6E8A-4147-A177-3AD203B41FA5}">
                      <a16:colId xmlns:a16="http://schemas.microsoft.com/office/drawing/2014/main" val="1382354378"/>
                    </a:ext>
                  </a:extLst>
                </a:gridCol>
              </a:tblGrid>
              <a:tr h="20304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Besuch GOP Münster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Weil diese Veranstaltung in den letzten drei Jahren begeistert aufgenommen wurde, bieten wir auch in diesem Jahr wieder 24 Eintrittskarten für den Besuch des </a:t>
                      </a:r>
                      <a:r>
                        <a:rPr lang="de-DE" sz="105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GOP. Varieté-Theaters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an.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Lassen Sie den Alltag hinter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sich und tauchen Sie ein in die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faszinierende Welt des GOP-Varietés!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endParaRPr lang="de-DE" sz="105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Calibri" pitchFamily="1"/>
                        <a:cs typeface="Arial" pitchFamily="34"/>
                      </a:endParaRP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 </a:t>
                      </a: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Sonntag den</a:t>
                      </a:r>
                      <a:b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</a:b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   09.11.2025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(diesmal wieder in Münster)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endParaRPr lang="de-DE" sz="1100" b="0" i="0" u="none" strike="noStrike" kern="12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/>
                        <a:ea typeface="Calibri" pitchFamily="1"/>
                        <a:cs typeface="Arial" pitchFamily="34"/>
                      </a:endParaRP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 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 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Bahnhofstraße 20-22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48143 Münster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Treffpunkt vor dem Haupteingang um 13:30 Uhr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1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 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Anmeldung mit Überweisung von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1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25 €uro pro Mitglied 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und für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1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Angehörige 35 €uro </a:t>
                      </a:r>
                      <a:r>
                        <a:rPr lang="de-DE" sz="105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(Stichwort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1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Variete</a:t>
                      </a:r>
                      <a:r>
                        <a:rPr lang="de-DE" sz="105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). 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Eintrittskarten werden am Treffpunkt ausgegeben. Es wird empfohlen sich schnell zu entscheiden, da die Teilnehmerzahl begrenzt ist. Ansprechpartner ist </a:t>
                      </a:r>
                      <a:r>
                        <a:rPr lang="de-DE" sz="105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Hptm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a.D. Decker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Tel.: 01511 7278335 EMAIL: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  <a:hlinkClick r:id="rId2"/>
                        </a:rPr>
                        <a:t>stefan.decker@bundeswehrverband-unna.de</a:t>
                      </a:r>
                      <a:b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</a:br>
                      <a:b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</a:br>
                      <a:r>
                        <a:rPr lang="de-DE" sz="1800" b="0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Achtung ausgebucht !!!</a:t>
                      </a:r>
                      <a:endParaRPr lang="de-DE" sz="1050" b="0" i="0" u="none" strike="noStrike" kern="1200" spc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" pitchFamily="34"/>
                        <a:ea typeface="Calibri" pitchFamily="1"/>
                        <a:cs typeface="Arial" pitchFamily="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487231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F97B9E8-CA0B-44E9-8950-A56302BF9B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1214" y="429512"/>
          <a:ext cx="11578728" cy="349885"/>
        </p:xfrm>
        <a:graphic>
          <a:graphicData uri="http://schemas.openxmlformats.org/drawingml/2006/table">
            <a:tbl>
              <a:tblPr/>
              <a:tblGrid>
                <a:gridCol w="741540">
                  <a:extLst>
                    <a:ext uri="{9D8B030D-6E8A-4147-A177-3AD203B41FA5}">
                      <a16:colId xmlns:a16="http://schemas.microsoft.com/office/drawing/2014/main" val="1780944153"/>
                    </a:ext>
                  </a:extLst>
                </a:gridCol>
                <a:gridCol w="3206009">
                  <a:extLst>
                    <a:ext uri="{9D8B030D-6E8A-4147-A177-3AD203B41FA5}">
                      <a16:colId xmlns:a16="http://schemas.microsoft.com/office/drawing/2014/main" val="2510870561"/>
                    </a:ext>
                  </a:extLst>
                </a:gridCol>
                <a:gridCol w="1786447">
                  <a:extLst>
                    <a:ext uri="{9D8B030D-6E8A-4147-A177-3AD203B41FA5}">
                      <a16:colId xmlns:a16="http://schemas.microsoft.com/office/drawing/2014/main" val="3746735683"/>
                    </a:ext>
                  </a:extLst>
                </a:gridCol>
                <a:gridCol w="2121030">
                  <a:extLst>
                    <a:ext uri="{9D8B030D-6E8A-4147-A177-3AD203B41FA5}">
                      <a16:colId xmlns:a16="http://schemas.microsoft.com/office/drawing/2014/main" val="980953149"/>
                    </a:ext>
                  </a:extLst>
                </a:gridCol>
                <a:gridCol w="3723702">
                  <a:extLst>
                    <a:ext uri="{9D8B030D-6E8A-4147-A177-3AD203B41FA5}">
                      <a16:colId xmlns:a16="http://schemas.microsoft.com/office/drawing/2014/main" val="2584353454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lfdNr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Veranstaltung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Zeit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Bemerkungen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88590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2D64480-EA0E-4FA3-8BCF-9AC565EB1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113574"/>
              </p:ext>
            </p:extLst>
          </p:nvPr>
        </p:nvGraphicFramePr>
        <p:xfrm>
          <a:off x="401829" y="2836625"/>
          <a:ext cx="11568113" cy="1211580"/>
        </p:xfrm>
        <a:graphic>
          <a:graphicData uri="http://schemas.openxmlformats.org/drawingml/2006/table">
            <a:tbl>
              <a:tblPr/>
              <a:tblGrid>
                <a:gridCol w="738188">
                  <a:extLst>
                    <a:ext uri="{9D8B030D-6E8A-4147-A177-3AD203B41FA5}">
                      <a16:colId xmlns:a16="http://schemas.microsoft.com/office/drawing/2014/main" val="4074390205"/>
                    </a:ext>
                  </a:extLst>
                </a:gridCol>
                <a:gridCol w="3186113">
                  <a:extLst>
                    <a:ext uri="{9D8B030D-6E8A-4147-A177-3AD203B41FA5}">
                      <a16:colId xmlns:a16="http://schemas.microsoft.com/office/drawing/2014/main" val="3346263276"/>
                    </a:ext>
                  </a:extLst>
                </a:gridCol>
                <a:gridCol w="1801784">
                  <a:extLst>
                    <a:ext uri="{9D8B030D-6E8A-4147-A177-3AD203B41FA5}">
                      <a16:colId xmlns:a16="http://schemas.microsoft.com/office/drawing/2014/main" val="1186721447"/>
                    </a:ext>
                  </a:extLst>
                </a:gridCol>
                <a:gridCol w="2117753">
                  <a:extLst>
                    <a:ext uri="{9D8B030D-6E8A-4147-A177-3AD203B41FA5}">
                      <a16:colId xmlns:a16="http://schemas.microsoft.com/office/drawing/2014/main" val="2397618905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387022365"/>
                    </a:ext>
                  </a:extLst>
                </a:gridCol>
              </a:tblGrid>
              <a:tr h="1092449">
                <a:tc>
                  <a:txBody>
                    <a:bodyPr/>
                    <a:lstStyle/>
                    <a:p>
                      <a:pPr algn="l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de-DE" sz="4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Traditionelles </a:t>
                      </a:r>
                      <a:r>
                        <a:rPr lang="de-DE" sz="105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Jahresabschlussfest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unserer KERH Unna für alle Mitglieder der ERH Unna und Angehörige, sowie Gästen aus den </a:t>
                      </a:r>
                      <a:r>
                        <a:rPr lang="de-DE" sz="1050" b="0" i="0" u="none" strike="noStrike" kern="1200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TruKa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-Vorständen bei einem wohlschmeckenden Buffet. Geplant ist ein kurzer Jahresrückblick + Ausblick durch unseren ERH Vorsitzenden Unna.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Dienstag den, 09.12.2025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Beginn ab 18:00 Uhr bis Ende offen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Einlass 17:00 Uhr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Taverne THORHEIM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Landwehrstraße 160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59192 Bergkamen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600" b="1" i="0" u="none" strike="noStrike" kern="1200" spc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Achtung. Neuer Ort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Anmeldung mit der Überweisung von </a:t>
                      </a:r>
                      <a:r>
                        <a:rPr lang="de-DE" sz="1050" b="1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6 €uro 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pro Mitglied. Für Angehörige/Gäste </a:t>
                      </a:r>
                      <a:r>
                        <a:rPr lang="de-DE" sz="1050" b="1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14 €uro 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auf 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 pitchFamily="34"/>
                          <a:ea typeface="Calibri" pitchFamily="1"/>
                          <a:cs typeface="Arial" pitchFamily="34"/>
                        </a:rPr>
                        <a:t>das 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ganz unten aufgeführte Konto bis zum 18.11.2025 (Stichwort Jahresabschluss)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 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Die Menükarte können Sie zeitgerecht unserer Internetseite  www.bundeswehrverband-unna.de entnehmen.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317003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8EF66FC1-D03F-4E95-80FB-2C19E0FA6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85116"/>
              </p:ext>
            </p:extLst>
          </p:nvPr>
        </p:nvGraphicFramePr>
        <p:xfrm>
          <a:off x="395287" y="4013037"/>
          <a:ext cx="11568113" cy="1314450"/>
        </p:xfrm>
        <a:graphic>
          <a:graphicData uri="http://schemas.openxmlformats.org/drawingml/2006/table">
            <a:tbl>
              <a:tblPr/>
              <a:tblGrid>
                <a:gridCol w="737411">
                  <a:extLst>
                    <a:ext uri="{9D8B030D-6E8A-4147-A177-3AD203B41FA5}">
                      <a16:colId xmlns:a16="http://schemas.microsoft.com/office/drawing/2014/main" val="874349569"/>
                    </a:ext>
                  </a:extLst>
                </a:gridCol>
                <a:gridCol w="3183504">
                  <a:extLst>
                    <a:ext uri="{9D8B030D-6E8A-4147-A177-3AD203B41FA5}">
                      <a16:colId xmlns:a16="http://schemas.microsoft.com/office/drawing/2014/main" val="3964959459"/>
                    </a:ext>
                  </a:extLst>
                </a:gridCol>
                <a:gridCol w="1808373">
                  <a:extLst>
                    <a:ext uri="{9D8B030D-6E8A-4147-A177-3AD203B41FA5}">
                      <a16:colId xmlns:a16="http://schemas.microsoft.com/office/drawing/2014/main" val="39799262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634935387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1382354378"/>
                    </a:ext>
                  </a:extLst>
                </a:gridCol>
              </a:tblGrid>
              <a:tr h="1314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4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4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Traditionelles Grünkohlessen für Mitglieder, Angehörige sowie Gäste aus den Vorständen der Kameradschaften.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Für diejenigen, die keinen Grünkohl mögen ist auch gesorgt.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Dienstag, den 27.01.2026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um 18:30 Uhr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200" b="1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Einlass ab 18:00 Uhr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Taverne THORHEIM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Landwehrstraße 160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59192 Bergkamen</a:t>
                      </a:r>
                      <a:br>
                        <a:rPr lang="de-DE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de-DE" sz="16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Achtung: Neuer Ort</a:t>
                      </a:r>
                      <a:endParaRPr lang="de-DE" sz="16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Anmeldung mit Überweisung von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1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5 €uro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pro Mitglied und für Nichtmitglieder </a:t>
                      </a:r>
                      <a:r>
                        <a:rPr lang="de-DE" sz="1050" b="1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13 €uro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 </a:t>
                      </a: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(Stichwort Grünkohl) auf das untenstehende Konto bis zum Freitag, den 19.12.2025.     </a:t>
                      </a:r>
                    </a:p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pc="0"/>
                      </a:pPr>
                      <a:r>
                        <a:rPr lang="de-DE" sz="1050" b="0" i="0" u="none" strike="noStrike" kern="12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/>
                          <a:ea typeface="Calibri" pitchFamily="1"/>
                          <a:cs typeface="Arial" pitchFamily="34"/>
                        </a:rPr>
                        <a:t>Als Ansprechpartner steht Ihnen der Vorsitzende StFw a.D. Lothar Goerke unter 0157 71914530 zur Verfügung.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487231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AB54CE95-959A-40C7-A093-B7FCF60EC4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25772" y="4670262"/>
            <a:ext cx="922680" cy="6418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F2DD8C6-87CA-45B9-8B17-35CEFBA8481E}"/>
              </a:ext>
            </a:extLst>
          </p:cNvPr>
          <p:cNvSpPr txBox="1"/>
          <p:nvPr/>
        </p:nvSpPr>
        <p:spPr>
          <a:xfrm>
            <a:off x="1295904" y="5710193"/>
            <a:ext cx="9600192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/>
              <a:t>Die Kontoverbindung lautet:</a:t>
            </a:r>
            <a:endParaRPr lang="de-DE" dirty="0"/>
          </a:p>
          <a:p>
            <a:r>
              <a:rPr lang="de-DE" dirty="0"/>
              <a:t>E. Vedder wg. DBwV: Vereinigte Sparkasse im Märkischen Kreis IBAN: DE71 4585 1020 0080 9330 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C85490-4879-4A5F-A39C-68058FE36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368" y="1615687"/>
            <a:ext cx="18859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5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Breitbild</PresentationFormat>
  <Paragraphs>164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Microsoft YaHei</vt:lpstr>
      <vt:lpstr>Arial</vt:lpstr>
      <vt:lpstr>Calibri</vt:lpstr>
      <vt:lpstr>Calibri Light</vt:lpstr>
      <vt:lpstr>Times New Roman</vt:lpstr>
      <vt:lpstr>Tms Rmn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Lothar Goerke</dc:creator>
  <cp:lastModifiedBy>User</cp:lastModifiedBy>
  <cp:revision>69</cp:revision>
  <cp:lastPrinted>2024-11-06T10:38:42Z</cp:lastPrinted>
  <dcterms:created xsi:type="dcterms:W3CDTF">2023-11-29T12:50:24Z</dcterms:created>
  <dcterms:modified xsi:type="dcterms:W3CDTF">2025-08-16T07:18:06Z</dcterms:modified>
</cp:coreProperties>
</file>